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8" r:id="rId3"/>
    <p:sldId id="274" r:id="rId4"/>
    <p:sldId id="287" r:id="rId5"/>
    <p:sldId id="277" r:id="rId6"/>
    <p:sldId id="282" r:id="rId7"/>
    <p:sldId id="310" r:id="rId8"/>
    <p:sldId id="311" r:id="rId9"/>
    <p:sldId id="327" r:id="rId10"/>
    <p:sldId id="326" r:id="rId11"/>
    <p:sldId id="312" r:id="rId12"/>
    <p:sldId id="313" r:id="rId13"/>
    <p:sldId id="324" r:id="rId14"/>
    <p:sldId id="316" r:id="rId15"/>
    <p:sldId id="317" r:id="rId16"/>
    <p:sldId id="325" r:id="rId17"/>
    <p:sldId id="318" r:id="rId18"/>
    <p:sldId id="332" r:id="rId19"/>
    <p:sldId id="333" r:id="rId20"/>
    <p:sldId id="335" r:id="rId21"/>
    <p:sldId id="331" r:id="rId22"/>
    <p:sldId id="334" r:id="rId23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3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1198" autoAdjust="0"/>
  </p:normalViewPr>
  <p:slideViewPr>
    <p:cSldViewPr>
      <p:cViewPr varScale="1">
        <p:scale>
          <a:sx n="87" d="100"/>
          <a:sy n="87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F521C94-A9B3-4102-9D28-E921F44406C5}" type="datetimeFigureOut">
              <a:rPr lang="en-GB"/>
              <a:pPr>
                <a:defRPr/>
              </a:pPr>
              <a:t>14/05/2013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16A5A36-921F-4FC2-B34F-EAD7753922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E0D034-0343-4165-A3E3-2C461B3BAF21}" type="datetimeFigureOut">
              <a:rPr lang="en-GB"/>
              <a:pPr>
                <a:defRPr/>
              </a:pPr>
              <a:t>14/05/2013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A835D1-CA31-4AB6-89F6-9C2D19F9BA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37944A-F25F-4DAF-AA56-707E2C4847AE}" type="slidenum">
              <a:rPr lang="en-GB" smtClean="0">
                <a:latin typeface="Arial" pitchFamily="34" charset="0"/>
              </a:rPr>
              <a:pPr/>
              <a:t>1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02" tIns="45151" rIns="90302" bIns="45151" anchor="b"/>
          <a:lstStyle/>
          <a:p>
            <a:pPr algn="r" eaLnBrk="0" hangingPunct="0"/>
            <a:fld id="{3DEB52E5-D1D2-4879-BDE4-211FB8849034}" type="slidenum">
              <a:rPr lang="en-US" sz="1200">
                <a:solidFill>
                  <a:srgbClr val="000000"/>
                </a:solidFill>
                <a:latin typeface="Lucida Grande"/>
              </a:rPr>
              <a:pPr algn="r" eaLnBrk="0" hangingPunct="0"/>
              <a:t>18</a:t>
            </a:fld>
            <a:endParaRPr lang="en-US" sz="1200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02" tIns="45151" rIns="90302" bIns="45151" anchor="b"/>
          <a:lstStyle/>
          <a:p>
            <a:pPr algn="r" eaLnBrk="0" hangingPunct="0"/>
            <a:fld id="{18602726-C28F-4799-9BBC-D9D86D93FBFC}" type="slidenum">
              <a:rPr lang="en-US" sz="1200">
                <a:solidFill>
                  <a:srgbClr val="000000"/>
                </a:solidFill>
                <a:latin typeface="Lucida Grande"/>
              </a:rPr>
              <a:pPr algn="r" eaLnBrk="0" hangingPunct="0"/>
              <a:t>19</a:t>
            </a:fld>
            <a:endParaRPr lang="en-US" sz="1200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C56A2B-4ECC-4ADD-AD88-0AB79A8BCA45}" type="slidenum">
              <a:rPr lang="en-GB" smtClean="0">
                <a:latin typeface="Arial" pitchFamily="34" charset="0"/>
              </a:rPr>
              <a:pPr/>
              <a:t>20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02" tIns="45151" rIns="90302" bIns="45151" anchor="b"/>
          <a:lstStyle/>
          <a:p>
            <a:pPr algn="r" eaLnBrk="0" hangingPunct="0"/>
            <a:fld id="{89A2535A-DBF1-4F76-9DE4-F4C1AEE65CE2}" type="slidenum">
              <a:rPr lang="en-US" sz="1200">
                <a:solidFill>
                  <a:srgbClr val="000000"/>
                </a:solidFill>
                <a:latin typeface="Lucida Grande"/>
              </a:rPr>
              <a:pPr algn="r" eaLnBrk="0" hangingPunct="0"/>
              <a:t>21</a:t>
            </a:fld>
            <a:endParaRPr lang="en-US" sz="1200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02" tIns="45151" rIns="90302" bIns="45151" anchor="b"/>
          <a:lstStyle/>
          <a:p>
            <a:pPr algn="r" eaLnBrk="0" hangingPunct="0"/>
            <a:fld id="{1D0FBA43-08C1-4550-9001-55900554FB84}" type="slidenum">
              <a:rPr lang="en-US" sz="1200">
                <a:solidFill>
                  <a:srgbClr val="000000"/>
                </a:solidFill>
                <a:latin typeface="Lucida Grande"/>
              </a:rPr>
              <a:pPr algn="r" eaLnBrk="0" hangingPunct="0"/>
              <a:t>22</a:t>
            </a:fld>
            <a:endParaRPr lang="en-US" sz="1200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/>
          <a:lstStyle/>
          <a:p>
            <a:pPr algn="r" eaLnBrk="0" hangingPunct="0"/>
            <a:fld id="{C66E0B61-3C80-4B17-A411-21DC41D8D47B}" type="slidenum">
              <a:rPr lang="en-US" sz="1200">
                <a:latin typeface="Lucida Grande"/>
              </a:rPr>
              <a:pPr algn="r" eaLnBrk="0" hangingPunct="0"/>
              <a:t>2</a:t>
            </a:fld>
            <a:endParaRPr lang="en-US" sz="1200">
              <a:latin typeface="Lucida Grande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en-GB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3D2DE5-3FCA-4ED3-A0B4-D2ACB5D61128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BBD648-6E25-4615-9B77-66CF9002B8BE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002BA9-6004-4255-9450-374824079209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FD4502-4549-4BAE-9E85-E134204BF80E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617DFF-9F8A-4405-A102-58547F3DE0A7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02" tIns="45151" rIns="90302" bIns="45151" anchor="b"/>
          <a:lstStyle/>
          <a:p>
            <a:pPr algn="r" eaLnBrk="0" hangingPunct="0"/>
            <a:fld id="{4750D8FC-ECA5-4871-8D53-4B6F8B744BDB}" type="slidenum">
              <a:rPr lang="en-US" sz="1200">
                <a:solidFill>
                  <a:srgbClr val="000000"/>
                </a:solidFill>
                <a:latin typeface="Lucida Grande"/>
              </a:rPr>
              <a:pPr algn="r" eaLnBrk="0" hangingPunct="0"/>
              <a:t>14</a:t>
            </a:fld>
            <a:endParaRPr lang="en-US" sz="1200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02" tIns="45151" rIns="90302" bIns="45151" anchor="b"/>
          <a:lstStyle/>
          <a:p>
            <a:pPr algn="r" eaLnBrk="0" hangingPunct="0"/>
            <a:fld id="{BA24D1FE-652C-47D1-9F07-89C708B45F38}" type="slidenum">
              <a:rPr lang="en-US" sz="1200">
                <a:solidFill>
                  <a:srgbClr val="000000"/>
                </a:solidFill>
                <a:latin typeface="Lucida Grande"/>
              </a:rPr>
              <a:pPr algn="r" eaLnBrk="0" hangingPunct="0"/>
              <a:t>17</a:t>
            </a:fld>
            <a:endParaRPr lang="en-US" sz="1200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vitae_ppp_Cov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0825" y="2551113"/>
            <a:ext cx="6402388" cy="1752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A65E-C5A0-47A8-BABA-A4FAB189D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82C2D-EF8B-41E8-AECE-C19EAD0D9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613" y="531813"/>
            <a:ext cx="1981200" cy="5030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531813"/>
            <a:ext cx="5791200" cy="5030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9FDC8-29C8-4071-840F-B0AB5DCB1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00613-FF41-4B2F-A1EB-AAB2E9846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36418-B176-4E20-86A1-4D021B0C5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6764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A7C60-0DC2-4085-9F01-5A4B6F3D4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C54A6-4953-4B4B-BDD9-CAB69979F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7C84-4882-49D0-8FCF-24B2E2B2F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53313-6CF5-45CA-A76E-F832A0AE1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2E78-5236-4B7E-94B7-7A897070D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70612-6FDE-4C37-942C-81E6AB985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V_fa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531813"/>
            <a:ext cx="6118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6764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94EFFFE-ADE2-426F-9255-AB3E5ECBD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6" descr="vitae_logo_ppp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08775" y="0"/>
            <a:ext cx="243522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29B35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2205038"/>
            <a:ext cx="7993063" cy="2030412"/>
          </a:xfrm>
        </p:spPr>
        <p:txBody>
          <a:bodyPr/>
          <a:lstStyle/>
          <a:p>
            <a:r>
              <a:rPr lang="en-US" sz="2800" b="1" smtClean="0"/>
              <a:t>DaMSSI – ABC: Researcher Development Framework</a:t>
            </a: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2800" b="1" smtClean="0"/>
              <a:t>18 April 2013</a:t>
            </a:r>
            <a:br>
              <a:rPr lang="en-GB" sz="2800" b="1" smtClean="0"/>
            </a:br>
            <a:endParaRPr lang="en-GB" sz="2000" b="1" smtClean="0"/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1403350" y="3830638"/>
            <a:ext cx="70834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b="1"/>
              <a:t>Jonathan Roberts, Vitae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9750" y="44450"/>
            <a:ext cx="6118225" cy="1143000"/>
          </a:xfrm>
        </p:spPr>
        <p:txBody>
          <a:bodyPr/>
          <a:lstStyle/>
          <a:p>
            <a:r>
              <a:rPr lang="en-GB" sz="3000" smtClean="0"/>
              <a:t>Information literacy taxonomy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 cstate="print"/>
          <a:srcRect l="16187" t="16907" r="45032" b="10971"/>
          <a:stretch>
            <a:fillRect/>
          </a:stretch>
        </p:blipFill>
        <p:spPr bwMode="auto">
          <a:xfrm>
            <a:off x="395288" y="1125538"/>
            <a:ext cx="4321175" cy="554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8440" t="12410" r="21987" b="8813"/>
          <a:stretch/>
        </p:blipFill>
        <p:spPr>
          <a:xfrm>
            <a:off x="323528" y="980728"/>
            <a:ext cx="5544616" cy="5328592"/>
          </a:xfrm>
          <a:prstGeom prst="ellipse">
            <a:avLst/>
          </a:prstGeom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539750" y="44450"/>
            <a:ext cx="6118225" cy="1143000"/>
          </a:xfrm>
        </p:spPr>
        <p:txBody>
          <a:bodyPr/>
          <a:lstStyle/>
          <a:p>
            <a:r>
              <a:rPr lang="en-GB" smtClean="0"/>
              <a:t>Information literacy lens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903913" y="1700213"/>
            <a:ext cx="32400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Blip>
                <a:blip r:embed="rId4"/>
              </a:buBlip>
              <a:defRPr/>
            </a:pPr>
            <a:r>
              <a:rPr lang="en-GB" sz="1800" dirty="0" smtClean="0">
                <a:cs typeface="Arial" pitchFamily="34" charset="0"/>
              </a:rPr>
              <a:t>Expert development group (RIN, SCONUL, Vitae)</a:t>
            </a:r>
          </a:p>
          <a:p>
            <a:pPr>
              <a:buFontTx/>
              <a:buBlip>
                <a:blip r:embed="rId4"/>
              </a:buBlip>
              <a:defRPr/>
            </a:pPr>
            <a:r>
              <a:rPr lang="en-GB" sz="1800" dirty="0" smtClean="0">
                <a:cs typeface="Arial" pitchFamily="34" charset="0"/>
              </a:rPr>
              <a:t>Validation with experts (Working group on information-handling)</a:t>
            </a:r>
          </a:p>
          <a:p>
            <a:pPr>
              <a:buFontTx/>
              <a:buBlip>
                <a:blip r:embed="rId4"/>
              </a:buBlip>
              <a:defRPr/>
            </a:pPr>
            <a:r>
              <a:rPr lang="en-GB" sz="1800" dirty="0" smtClean="0">
                <a:cs typeface="Arial" pitchFamily="34" charset="0"/>
              </a:rPr>
              <a:t>Sector consultation</a:t>
            </a:r>
          </a:p>
          <a:p>
            <a:pPr>
              <a:buFontTx/>
              <a:buNone/>
              <a:defRPr/>
            </a:pPr>
            <a:endParaRPr lang="en-GB" sz="2000" dirty="0" smtClean="0"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GB" sz="2200" dirty="0" smtClean="0">
                <a:cs typeface="Arial" pitchFamily="34" charset="0"/>
              </a:rPr>
              <a:t/>
            </a:r>
            <a:br>
              <a:rPr lang="en-GB" sz="2200" dirty="0" smtClean="0">
                <a:cs typeface="Arial" pitchFamily="34" charset="0"/>
              </a:rPr>
            </a:br>
            <a:endParaRPr lang="en-GB" sz="18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41338" y="115888"/>
            <a:ext cx="6118225" cy="1143000"/>
          </a:xfrm>
        </p:spPr>
        <p:txBody>
          <a:bodyPr/>
          <a:lstStyle/>
          <a:p>
            <a:r>
              <a:rPr lang="en-GB" smtClean="0"/>
              <a:t>Information literacy lens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356100" y="6453188"/>
            <a:ext cx="4608513" cy="404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100">
                <a:cs typeface="Times New Roman" pitchFamily="18" charset="0"/>
              </a:rPr>
              <a:t> </a:t>
            </a: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 cstate="print"/>
          <a:srcRect l="45750" t="30396" r="3104" b="11871"/>
          <a:stretch>
            <a:fillRect/>
          </a:stretch>
        </p:blipFill>
        <p:spPr bwMode="auto">
          <a:xfrm>
            <a:off x="468313" y="1211263"/>
            <a:ext cx="8135937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2"/>
          <p:cNvSpPr txBox="1">
            <a:spLocks noChangeArrowheads="1"/>
          </p:cNvSpPr>
          <p:nvPr/>
        </p:nvSpPr>
        <p:spPr bwMode="auto">
          <a:xfrm>
            <a:off x="385763" y="5805488"/>
            <a:ext cx="4691062" cy="936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100"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41338" y="115888"/>
            <a:ext cx="6118225" cy="1143000"/>
          </a:xfrm>
        </p:spPr>
        <p:txBody>
          <a:bodyPr/>
          <a:lstStyle/>
          <a:p>
            <a:r>
              <a:rPr lang="en-GB" smtClean="0"/>
              <a:t>Information literacy lens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356100" y="6453188"/>
            <a:ext cx="4608513" cy="404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100">
                <a:cs typeface="Times New Roman" pitchFamily="18" charset="0"/>
              </a:rPr>
              <a:t> </a:t>
            </a:r>
          </a:p>
        </p:txBody>
      </p:sp>
      <p:sp>
        <p:nvSpPr>
          <p:cNvPr id="1536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 l="22820" t="29317" r="20639" b="6654"/>
          <a:stretch>
            <a:fillRect/>
          </a:stretch>
        </p:blipFill>
        <p:spPr bwMode="auto">
          <a:xfrm>
            <a:off x="395288" y="1211263"/>
            <a:ext cx="82804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7772400" cy="1143000"/>
          </a:xfrm>
        </p:spPr>
        <p:txBody>
          <a:bodyPr/>
          <a:lstStyle/>
          <a:p>
            <a:r>
              <a:rPr lang="en-GB" sz="2800" smtClean="0"/>
              <a:t>Using a lens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57338"/>
            <a:ext cx="8280400" cy="45466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smtClean="0"/>
              <a:t>Researchers:</a:t>
            </a:r>
          </a:p>
          <a:p>
            <a:pPr>
              <a:buFontTx/>
              <a:buNone/>
            </a:pPr>
            <a:endParaRPr lang="en-GB" sz="2000" smtClean="0"/>
          </a:p>
          <a:p>
            <a:pPr>
              <a:buFontTx/>
              <a:buBlip>
                <a:blip r:embed="rId3"/>
              </a:buBlip>
            </a:pPr>
            <a:r>
              <a:rPr lang="en-GB" sz="2400" smtClean="0">
                <a:cs typeface="Arial" pitchFamily="34" charset="0"/>
              </a:rPr>
              <a:t>Identify how specific areas such as information literacy can contribute to their professional development as a researcher</a:t>
            </a:r>
          </a:p>
          <a:p>
            <a:pPr>
              <a:buFontTx/>
              <a:buBlip>
                <a:blip r:embed="rId3"/>
              </a:buBlip>
            </a:pPr>
            <a:r>
              <a:rPr lang="en-GB" sz="2400" smtClean="0">
                <a:cs typeface="Arial" pitchFamily="34" charset="0"/>
              </a:rPr>
              <a:t>Identify how the skills and attributes they have developed through research can contribute to, or underpin their development in those areas</a:t>
            </a:r>
          </a:p>
          <a:p>
            <a:pPr>
              <a:buFontTx/>
              <a:buBlip>
                <a:blip r:embed="rId3"/>
              </a:buBlip>
            </a:pPr>
            <a:r>
              <a:rPr lang="en-GB" sz="2400" smtClean="0">
                <a:cs typeface="Arial" pitchFamily="34" charset="0"/>
              </a:rPr>
              <a:t>Select areas to develop further</a:t>
            </a:r>
          </a:p>
          <a:p>
            <a:pPr>
              <a:buFontTx/>
              <a:buBlip>
                <a:blip r:embed="rId3"/>
              </a:buBlip>
            </a:pPr>
            <a:r>
              <a:rPr lang="en-GB" sz="2400" smtClean="0">
                <a:cs typeface="Arial" pitchFamily="34" charset="0"/>
              </a:rPr>
              <a:t>Provide evidence of transferability of skills</a:t>
            </a:r>
            <a:endParaRPr lang="en-GB" sz="2400" smtClean="0"/>
          </a:p>
          <a:p>
            <a:pPr>
              <a:buFontTx/>
              <a:buChar char="•"/>
            </a:pPr>
            <a:endParaRPr lang="en-GB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 cstate="print"/>
          <a:srcRect l="6744" t="27698" r="6699" b="7915"/>
          <a:stretch>
            <a:fillRect/>
          </a:stretch>
        </p:blipFill>
        <p:spPr bwMode="auto">
          <a:xfrm>
            <a:off x="3059113" y="1196975"/>
            <a:ext cx="5832475" cy="3168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50922" t="29677" r="20639" b="6654"/>
          <a:stretch>
            <a:fillRect/>
          </a:stretch>
        </p:blipFill>
        <p:spPr bwMode="auto">
          <a:xfrm>
            <a:off x="395288" y="260350"/>
            <a:ext cx="2232025" cy="3313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 l="18549" t="25540" r="18616" b="6654"/>
          <a:stretch>
            <a:fillRect/>
          </a:stretch>
        </p:blipFill>
        <p:spPr bwMode="auto">
          <a:xfrm>
            <a:off x="396875" y="4348163"/>
            <a:ext cx="3598863" cy="242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 l="18549" t="25540" r="18616" b="6654"/>
          <a:stretch>
            <a:fillRect/>
          </a:stretch>
        </p:blipFill>
        <p:spPr bwMode="auto">
          <a:xfrm>
            <a:off x="395288" y="1268413"/>
            <a:ext cx="3598862" cy="242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 l="18884" t="26979" r="18727" b="10431"/>
          <a:stretch>
            <a:fillRect/>
          </a:stretch>
        </p:blipFill>
        <p:spPr bwMode="auto">
          <a:xfrm>
            <a:off x="4716463" y="1279525"/>
            <a:ext cx="3717925" cy="241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 cstate="print"/>
          <a:srcRect l="18323" t="26619" r="19177" b="5394"/>
          <a:stretch>
            <a:fillRect/>
          </a:stretch>
        </p:blipFill>
        <p:spPr bwMode="auto">
          <a:xfrm>
            <a:off x="4716463" y="4191000"/>
            <a:ext cx="3648075" cy="262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5" cstate="print"/>
          <a:srcRect l="19785" t="25540" r="19514" b="6654"/>
          <a:stretch>
            <a:fillRect/>
          </a:stretch>
        </p:blipFill>
        <p:spPr bwMode="auto">
          <a:xfrm>
            <a:off x="366713" y="4205288"/>
            <a:ext cx="3627437" cy="2509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8" name="Rectangle 2"/>
          <p:cNvSpPr txBox="1">
            <a:spLocks noChangeArrowheads="1"/>
          </p:cNvSpPr>
          <p:nvPr/>
        </p:nvSpPr>
        <p:spPr bwMode="auto">
          <a:xfrm>
            <a:off x="250825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GB" sz="2800">
                <a:solidFill>
                  <a:srgbClr val="29B351"/>
                </a:solidFill>
              </a:rPr>
              <a:t>RDF Planner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081463" y="2135188"/>
            <a:ext cx="5794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Down Arrow 2"/>
          <p:cNvSpPr/>
          <p:nvPr/>
        </p:nvSpPr>
        <p:spPr>
          <a:xfrm>
            <a:off x="6443663" y="3733800"/>
            <a:ext cx="203200" cy="415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ight Arrow 8"/>
          <p:cNvSpPr/>
          <p:nvPr/>
        </p:nvSpPr>
        <p:spPr>
          <a:xfrm rot="10800000">
            <a:off x="4067175" y="5199063"/>
            <a:ext cx="5794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7772400" cy="1143000"/>
          </a:xfrm>
        </p:spPr>
        <p:txBody>
          <a:bodyPr/>
          <a:lstStyle/>
          <a:p>
            <a:r>
              <a:rPr lang="en-GB" sz="2800" smtClean="0"/>
              <a:t>Using a lens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57338"/>
            <a:ext cx="8280400" cy="45466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smtClean="0"/>
              <a:t>Researcher developers:</a:t>
            </a:r>
          </a:p>
          <a:p>
            <a:pPr>
              <a:buFontTx/>
              <a:buNone/>
            </a:pPr>
            <a:endParaRPr lang="en-GB" sz="2000" smtClean="0"/>
          </a:p>
          <a:p>
            <a:pPr>
              <a:buFontTx/>
              <a:buBlip>
                <a:blip r:embed="rId3"/>
              </a:buBlip>
            </a:pPr>
            <a:r>
              <a:rPr lang="en-GB" sz="2400" smtClean="0">
                <a:cs typeface="Arial" pitchFamily="34" charset="0"/>
              </a:rPr>
              <a:t>Demonstrate to researchers how specific areas can contribute towards professional development</a:t>
            </a:r>
          </a:p>
          <a:p>
            <a:pPr>
              <a:buFontTx/>
              <a:buBlip>
                <a:blip r:embed="rId3"/>
              </a:buBlip>
            </a:pPr>
            <a:r>
              <a:rPr lang="en-GB" sz="2400" smtClean="0">
                <a:cs typeface="Arial" pitchFamily="34" charset="0"/>
              </a:rPr>
              <a:t>Enable researchers to recognise the learning they have acquired through particular activities</a:t>
            </a:r>
          </a:p>
          <a:p>
            <a:pPr>
              <a:buFontTx/>
              <a:buBlip>
                <a:blip r:embed="rId3"/>
              </a:buBlip>
            </a:pPr>
            <a:r>
              <a:rPr lang="en-GB" sz="2400" smtClean="0">
                <a:cs typeface="Arial" pitchFamily="34" charset="0"/>
              </a:rPr>
              <a:t>Explore how RDF relates to other frameworks and vice versa</a:t>
            </a:r>
          </a:p>
          <a:p>
            <a:pPr>
              <a:buFontTx/>
              <a:buBlip>
                <a:blip r:embed="rId3"/>
              </a:buBlip>
            </a:pPr>
            <a:r>
              <a:rPr lang="en-GB" sz="2400" smtClean="0">
                <a:cs typeface="Arial" pitchFamily="34" charset="0"/>
              </a:rPr>
              <a:t>Provide evidence of transferability of skills </a:t>
            </a:r>
          </a:p>
          <a:p>
            <a:pPr>
              <a:buFontTx/>
              <a:buBlip>
                <a:blip r:embed="rId3"/>
              </a:buBlip>
            </a:pPr>
            <a:r>
              <a:rPr lang="en-GB" sz="2400" smtClean="0">
                <a:cs typeface="Arial" pitchFamily="34" charset="0"/>
              </a:rPr>
              <a:t>Align learning and development resources around a lens</a:t>
            </a:r>
            <a:endParaRPr lang="en-GB" sz="2400" smtClean="0"/>
          </a:p>
          <a:p>
            <a:pPr>
              <a:buFontTx/>
              <a:buChar char="•"/>
            </a:pPr>
            <a:endParaRPr lang="en-GB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7772400" cy="1143000"/>
          </a:xfrm>
        </p:spPr>
        <p:txBody>
          <a:bodyPr/>
          <a:lstStyle/>
          <a:p>
            <a:r>
              <a:rPr lang="en-GB" sz="2800" smtClean="0"/>
              <a:t>Mapping resources to the RDF 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 l="33708" t="29063" r="32246" b="7266"/>
          <a:stretch>
            <a:fillRect/>
          </a:stretch>
        </p:blipFill>
        <p:spPr bwMode="auto">
          <a:xfrm>
            <a:off x="6732588" y="1557338"/>
            <a:ext cx="1951037" cy="273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288" y="1557338"/>
            <a:ext cx="6337300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Blip>
                <a:blip r:embed="rId5"/>
              </a:buBlip>
              <a:defRPr/>
            </a:pPr>
            <a:r>
              <a:rPr lang="en-GB" sz="2000" kern="0" dirty="0" smtClean="0">
                <a:cs typeface="Arial" pitchFamily="34" charset="0"/>
              </a:rPr>
              <a:t>Resources should be mapped to the descriptor level of the RDF </a:t>
            </a:r>
          </a:p>
          <a:p>
            <a:pPr>
              <a:buFontTx/>
              <a:buBlip>
                <a:blip r:embed="rId5"/>
              </a:buBlip>
              <a:defRPr/>
            </a:pPr>
            <a:r>
              <a:rPr lang="en-GB" sz="2000" kern="0" dirty="0" smtClean="0">
                <a:cs typeface="Arial" pitchFamily="34" charset="0"/>
              </a:rPr>
              <a:t>Mapping can differentiate between ‘primary’ and ‘secondary’ outcomes</a:t>
            </a:r>
          </a:p>
          <a:p>
            <a:pPr>
              <a:buFontTx/>
              <a:buBlip>
                <a:blip r:embed="rId5"/>
              </a:buBlip>
              <a:defRPr/>
            </a:pPr>
            <a:r>
              <a:rPr lang="en-GB" sz="2000" kern="0" dirty="0" smtClean="0">
                <a:cs typeface="Arial" pitchFamily="34" charset="0"/>
              </a:rPr>
              <a:t>An upper limit of five primary and five secondary learning outcomes is recommended</a:t>
            </a:r>
          </a:p>
          <a:p>
            <a:pPr marL="0" indent="0">
              <a:buFontTx/>
              <a:buNone/>
              <a:defRPr/>
            </a:pPr>
            <a:endParaRPr lang="en-GB" sz="2000" kern="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3644900"/>
            <a:ext cx="8288337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Blip>
                <a:blip r:embed="rId5"/>
              </a:buBlip>
              <a:defRPr/>
            </a:pPr>
            <a:r>
              <a:rPr lang="en-GB" sz="2000" kern="0" dirty="0" smtClean="0">
                <a:cs typeface="Arial" pitchFamily="34" charset="0"/>
              </a:rPr>
              <a:t>Primary – outcomes likely to be achieved by all </a:t>
            </a:r>
          </a:p>
          <a:p>
            <a:pPr marL="0" indent="0">
              <a:buFontTx/>
              <a:buNone/>
              <a:defRPr/>
            </a:pPr>
            <a:r>
              <a:rPr lang="en-GB" sz="2000" kern="0" dirty="0" smtClean="0">
                <a:cs typeface="Arial" pitchFamily="34" charset="0"/>
              </a:rPr>
              <a:t>     participants irrespective of how the resource is </a:t>
            </a:r>
          </a:p>
          <a:p>
            <a:pPr marL="0" indent="0">
              <a:buFontTx/>
              <a:buNone/>
              <a:defRPr/>
            </a:pPr>
            <a:r>
              <a:rPr lang="en-GB" sz="2000" kern="0" dirty="0">
                <a:cs typeface="Arial" pitchFamily="34" charset="0"/>
              </a:rPr>
              <a:t> </a:t>
            </a:r>
            <a:r>
              <a:rPr lang="en-GB" sz="2000" kern="0" dirty="0" smtClean="0">
                <a:cs typeface="Arial" pitchFamily="34" charset="0"/>
              </a:rPr>
              <a:t>    presented</a:t>
            </a:r>
          </a:p>
          <a:p>
            <a:pPr>
              <a:buFontTx/>
              <a:buBlip>
                <a:blip r:embed="rId5"/>
              </a:buBlip>
              <a:defRPr/>
            </a:pPr>
            <a:r>
              <a:rPr lang="en-GB" sz="2000" kern="0" dirty="0" smtClean="0">
                <a:cs typeface="Arial" pitchFamily="34" charset="0"/>
              </a:rPr>
              <a:t>Secondary – outcomes which might be achieved but to a lesser extent than a primary and might depend on how it is presented</a:t>
            </a:r>
          </a:p>
          <a:p>
            <a:pPr marL="0" indent="0">
              <a:buFontTx/>
              <a:buNone/>
              <a:defRPr/>
            </a:pPr>
            <a:endParaRPr lang="en-GB" sz="2000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7772400" cy="1143000"/>
          </a:xfrm>
        </p:spPr>
        <p:txBody>
          <a:bodyPr/>
          <a:lstStyle/>
          <a:p>
            <a:r>
              <a:rPr lang="en-GB" sz="2800" smtClean="0"/>
              <a:t>Mapping resources to the RDF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288" y="1557338"/>
            <a:ext cx="8288337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en-GB" sz="2000" kern="0" dirty="0" smtClean="0">
                <a:cs typeface="Arial" pitchFamily="34" charset="0"/>
              </a:rPr>
              <a:t>Focus on the participants' actual experience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kern="0" dirty="0" smtClean="0">
                <a:cs typeface="Arial" pitchFamily="34" charset="0"/>
              </a:rPr>
              <a:t>Note knowledge, behaviours and attributes addressed (</a:t>
            </a:r>
            <a:r>
              <a:rPr lang="en-GB" sz="2000" kern="0" dirty="0" err="1" smtClean="0">
                <a:cs typeface="Arial" pitchFamily="34" charset="0"/>
              </a:rPr>
              <a:t>e.g</a:t>
            </a:r>
            <a:r>
              <a:rPr lang="en-GB" sz="2000" kern="0" dirty="0" smtClean="0">
                <a:cs typeface="Arial" pitchFamily="34" charset="0"/>
              </a:rPr>
              <a:t> gaining new knowledge, practicing a skill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kern="0" dirty="0" smtClean="0">
                <a:cs typeface="Arial" pitchFamily="34" charset="0"/>
              </a:rPr>
              <a:t>Find the appropriate RDF domain for each one (ABCD)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kern="0" dirty="0" smtClean="0">
                <a:cs typeface="Arial" pitchFamily="34" charset="0"/>
              </a:rPr>
              <a:t>Then the most appropriate sub-domain (e.g. D2 Communication and dissemination)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kern="0" dirty="0" smtClean="0">
                <a:cs typeface="Arial" pitchFamily="34" charset="0"/>
              </a:rPr>
              <a:t>Then look at the key descriptors, with reference to their phase descriptions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kern="0" dirty="0" smtClean="0">
                <a:cs typeface="Arial" pitchFamily="34" charset="0"/>
              </a:rPr>
              <a:t>Do guard against </a:t>
            </a:r>
            <a:r>
              <a:rPr lang="en-GB" sz="2000" kern="0" dirty="0" err="1" smtClean="0">
                <a:cs typeface="Arial" pitchFamily="34" charset="0"/>
              </a:rPr>
              <a:t>overcoding</a:t>
            </a:r>
            <a:r>
              <a:rPr lang="en-GB" sz="2000" kern="0" dirty="0" smtClean="0">
                <a:cs typeface="Arial" pitchFamily="34" charset="0"/>
              </a:rPr>
              <a:t>. Distinguish between ‘touching on’ and developing. E.g. just because the exercise involves working in a group, it is not necessarily developing teamwork understanding or skills </a:t>
            </a:r>
          </a:p>
          <a:p>
            <a:pPr marL="0" indent="0">
              <a:buFontTx/>
              <a:buNone/>
              <a:defRPr/>
            </a:pPr>
            <a:endParaRPr lang="en-GB" sz="2000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7620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Vitae vision and aims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400" dirty="0" smtClean="0">
                <a:solidFill>
                  <a:srgbClr val="4BA43C"/>
                </a:solidFill>
              </a:rPr>
              <a:t>“For the UK to be world-class in supporting the personal, professional and career development of researchers”</a:t>
            </a:r>
          </a:p>
          <a:p>
            <a:pPr eaLnBrk="1" hangingPunct="1">
              <a:buFontTx/>
              <a:buNone/>
              <a:defRPr/>
            </a:pPr>
            <a:endParaRPr lang="en-GB" sz="2400" dirty="0" smtClean="0">
              <a:solidFill>
                <a:srgbClr val="4BA43C"/>
              </a:solidFill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Influence the development and implementation of </a:t>
            </a:r>
            <a:r>
              <a:rPr lang="en-US" sz="2000" b="1" dirty="0" smtClean="0">
                <a:solidFill>
                  <a:srgbClr val="000000"/>
                </a:solidFill>
              </a:rPr>
              <a:t>effective policy </a:t>
            </a:r>
            <a:r>
              <a:rPr lang="en-US" sz="2000" dirty="0" smtClean="0">
                <a:solidFill>
                  <a:srgbClr val="000000"/>
                </a:solidFill>
              </a:rPr>
              <a:t>relating to researcher development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Enhance provision </a:t>
            </a:r>
            <a:r>
              <a:rPr lang="en-US" sz="2000" dirty="0" smtClean="0">
                <a:solidFill>
                  <a:srgbClr val="000000"/>
                </a:solidFill>
              </a:rPr>
              <a:t>in higher education to train and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develop researchers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Empower researchers </a:t>
            </a:r>
            <a:r>
              <a:rPr lang="en-US" sz="2000" dirty="0" smtClean="0">
                <a:solidFill>
                  <a:srgbClr val="000000"/>
                </a:solidFill>
              </a:rPr>
              <a:t>to make an impact in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their careers</a:t>
            </a:r>
          </a:p>
          <a:p>
            <a:pPr eaLnBrk="1" hangingPunct="1">
              <a:defRPr/>
            </a:pPr>
            <a:r>
              <a:rPr lang="en-GB" sz="2000" b="1" dirty="0" smtClean="0">
                <a:solidFill>
                  <a:srgbClr val="000000"/>
                </a:solidFill>
              </a:rPr>
              <a:t>Evidence the impact </a:t>
            </a:r>
            <a:r>
              <a:rPr lang="en-GB" sz="2000" dirty="0" smtClean="0">
                <a:solidFill>
                  <a:srgbClr val="000000"/>
                </a:solidFill>
              </a:rPr>
              <a:t>of professional and</a:t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career development support for researchers</a:t>
            </a:r>
            <a:endParaRPr lang="en-GB" dirty="0" smtClean="0">
              <a:solidFill>
                <a:srgbClr val="000000"/>
              </a:solidFill>
            </a:endParaRPr>
          </a:p>
        </p:txBody>
      </p:sp>
      <p:pic>
        <p:nvPicPr>
          <p:cNvPr id="4100" name="Picture 5" descr="C:\Documents and Settings\Janet Metcalfe\My Documents\Files\Vitae\communications\Vitae pubs pictures\The_engaging_researcher_2010_Page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7925" y="3124200"/>
            <a:ext cx="1539875" cy="2179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1" name="Picture 4" descr="C:\Documents and Settings\Janet Metcalfe\My Documents\Files\Vitae\communications\Vitae pubs pictures\Broadening horizons briefing_Pa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8813" y="3557588"/>
            <a:ext cx="1525587" cy="215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2" name="Picture 6" descr="F:\Vitae-Balanced-Researcher-June-2008_Page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267200"/>
            <a:ext cx="1544638" cy="216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3" name="Picture 7" descr="C:\Documents and Settings\Janet Metcalfe\My Documents\Files\Vitae\communications\Vitae pubs pictures\Intra Report_Final_Page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38" y="4800600"/>
            <a:ext cx="1528762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4" name="Picture 8" descr="Effective_researcher_briefing_Vitae_Page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5175250"/>
            <a:ext cx="1614488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5" name="Picture 9" descr="G:\Wallplanner09_Back_Page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17850" y="5486400"/>
            <a:ext cx="145415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6" name="Picture 10" descr="F:\GRADBritain9_Nov09_cov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5988050"/>
            <a:ext cx="1690688" cy="239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2205038"/>
            <a:ext cx="7993063" cy="2030412"/>
          </a:xfrm>
        </p:spPr>
        <p:txBody>
          <a:bodyPr/>
          <a:lstStyle/>
          <a:p>
            <a:r>
              <a:rPr lang="en-US" sz="2800" b="1" smtClean="0"/>
              <a:t>DaMSSI – ABC: Database of Practice </a:t>
            </a: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2800" b="1" smtClean="0"/>
              <a:t/>
            </a:r>
            <a:br>
              <a:rPr lang="en-GB" sz="2800" b="1" smtClean="0"/>
            </a:br>
            <a:endParaRPr lang="en-GB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53975"/>
            <a:ext cx="7772400" cy="1143000"/>
          </a:xfrm>
        </p:spPr>
        <p:txBody>
          <a:bodyPr/>
          <a:lstStyle/>
          <a:p>
            <a:r>
              <a:rPr lang="en-GB" sz="2800" b="1" smtClean="0"/>
              <a:t>Database of Practice </a:t>
            </a:r>
          </a:p>
        </p:txBody>
      </p:sp>
      <p:pic>
        <p:nvPicPr>
          <p:cNvPr id="23555" name="Picture 1"/>
          <p:cNvPicPr>
            <a:picLocks noChangeAspect="1" noChangeArrowheads="1"/>
          </p:cNvPicPr>
          <p:nvPr/>
        </p:nvPicPr>
        <p:blipFill>
          <a:blip r:embed="rId3" cstate="print"/>
          <a:srcRect l="19888" t="25468" r="21236" b="6517"/>
          <a:stretch>
            <a:fillRect/>
          </a:stretch>
        </p:blipFill>
        <p:spPr bwMode="auto">
          <a:xfrm>
            <a:off x="371475" y="2997200"/>
            <a:ext cx="4248150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87375" y="1125538"/>
            <a:ext cx="806450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2000" dirty="0" smtClean="0"/>
              <a:t>Database </a:t>
            </a:r>
            <a:r>
              <a:rPr lang="en-GB" sz="2000" dirty="0"/>
              <a:t>that hosts over 400 examples of institutions’ professional and career development opportunities for researchers</a:t>
            </a:r>
          </a:p>
          <a:p>
            <a:pPr>
              <a:defRPr/>
            </a:pPr>
            <a:r>
              <a:rPr lang="en-GB" sz="2000" dirty="0"/>
              <a:t>A major way that HEIs share practice</a:t>
            </a:r>
          </a:p>
          <a:p>
            <a:pPr>
              <a:defRPr/>
            </a:pPr>
            <a:r>
              <a:rPr lang="en-GB" sz="2000" dirty="0" smtClean="0"/>
              <a:t>A revised version of the database was launched in May 2011 aligned to the Vitae Researcher Development Framework</a:t>
            </a:r>
          </a:p>
          <a:p>
            <a:pPr marL="0" indent="0">
              <a:buFontTx/>
              <a:buNone/>
              <a:defRPr/>
            </a:pPr>
            <a:endParaRPr lang="en-GB" sz="2000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7772400" cy="1143000"/>
          </a:xfrm>
        </p:spPr>
        <p:txBody>
          <a:bodyPr/>
          <a:lstStyle/>
          <a:p>
            <a:r>
              <a:rPr lang="en-GB" sz="2800" b="1" smtClean="0"/>
              <a:t>Database of Practice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196975"/>
            <a:ext cx="806450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2400" b="1" dirty="0"/>
              <a:t>Registering to add a practice to the </a:t>
            </a:r>
            <a:r>
              <a:rPr lang="en-GB" sz="2400" b="1" dirty="0" smtClean="0"/>
              <a:t>database</a:t>
            </a:r>
          </a:p>
          <a:p>
            <a:pPr>
              <a:defRPr/>
            </a:pPr>
            <a:r>
              <a:rPr lang="en-GB" sz="2400" b="1" dirty="0"/>
              <a:t>Adding an entry onto the database</a:t>
            </a:r>
            <a:endParaRPr lang="en-GB" sz="2400" dirty="0"/>
          </a:p>
          <a:p>
            <a:pPr>
              <a:defRPr/>
            </a:pPr>
            <a:r>
              <a:rPr lang="en-GB" sz="2400" b="1" dirty="0"/>
              <a:t>Categories to complete for an entry</a:t>
            </a:r>
            <a:endParaRPr lang="en-GB" sz="2400" dirty="0"/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GB" sz="2400" b="1" dirty="0"/>
              <a:t>Outline</a:t>
            </a:r>
            <a:endParaRPr lang="en-GB" sz="2400" dirty="0"/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GB" sz="2400" b="1" dirty="0"/>
              <a:t>Owners</a:t>
            </a:r>
            <a:endParaRPr lang="en-GB" sz="2400" dirty="0"/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GB" sz="2400" b="1" dirty="0" smtClean="0"/>
              <a:t>Categories (Relationship </a:t>
            </a:r>
            <a:r>
              <a:rPr lang="en-GB" sz="2400" b="1" dirty="0"/>
              <a:t>to </a:t>
            </a:r>
            <a:r>
              <a:rPr lang="en-GB" sz="2400" b="1" dirty="0" smtClean="0"/>
              <a:t>RDF, focus, audience, range, impact, practice details)</a:t>
            </a:r>
          </a:p>
          <a:p>
            <a:pPr>
              <a:defRPr/>
            </a:pPr>
            <a:r>
              <a:rPr lang="en-GB" sz="2400" b="1" dirty="0"/>
              <a:t>Links and Documents</a:t>
            </a:r>
            <a:endParaRPr lang="en-GB" sz="2400" dirty="0"/>
          </a:p>
          <a:p>
            <a:pPr>
              <a:defRPr/>
            </a:pPr>
            <a:r>
              <a:rPr lang="en-GB" sz="2400" b="1" dirty="0"/>
              <a:t>Conditions of use</a:t>
            </a:r>
            <a:endParaRPr lang="en-GB" sz="2400" dirty="0"/>
          </a:p>
          <a:p>
            <a:pPr marL="0" indent="0">
              <a:buFontTx/>
              <a:buNone/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 marL="0" indent="0">
              <a:buFontTx/>
              <a:buNone/>
              <a:defRPr/>
            </a:pPr>
            <a:endParaRPr lang="en-GB" sz="2000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8013" y="260350"/>
            <a:ext cx="6118225" cy="1143000"/>
          </a:xfrm>
        </p:spPr>
        <p:txBody>
          <a:bodyPr/>
          <a:lstStyle/>
          <a:p>
            <a:r>
              <a:rPr lang="en-GB" smtClean="0"/>
              <a:t>Vitae Researcher Development Framework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08013" y="1774825"/>
            <a:ext cx="7924800" cy="3886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GB" sz="2000" dirty="0" smtClean="0">
                <a:cs typeface="Arial" pitchFamily="34" charset="0"/>
              </a:rPr>
              <a:t>Common framework across institutions in the UK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dirty="0" smtClean="0"/>
          </a:p>
          <a:p>
            <a:pPr>
              <a:lnSpc>
                <a:spcPct val="80000"/>
              </a:lnSpc>
              <a:defRPr/>
            </a:pPr>
            <a:r>
              <a:rPr lang="en-GB" sz="2000" dirty="0" smtClean="0"/>
              <a:t>Aid for planning, promoting and enhancing the professional and career development to researchers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dirty="0"/>
          </a:p>
          <a:p>
            <a:pPr>
              <a:lnSpc>
                <a:spcPct val="80000"/>
              </a:lnSpc>
              <a:defRPr/>
            </a:pPr>
            <a:r>
              <a:rPr lang="en-GB" sz="2000" dirty="0" smtClean="0">
                <a:cs typeface="Arial" pitchFamily="34" charset="0"/>
              </a:rPr>
              <a:t>Describes the knowledge, behaviours and attributes of successful researchers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000" dirty="0" smtClean="0">
                <a:cs typeface="Arial" pitchFamily="34" charset="0"/>
              </a:rPr>
              <a:t>Enables self-assessment of strengths and areas for further development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000" dirty="0" smtClean="0">
                <a:cs typeface="Arial" pitchFamily="34" charset="0"/>
              </a:rPr>
              <a:t>Universal language for communicating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GB" sz="2000" dirty="0">
                <a:cs typeface="Arial" pitchFamily="34" charset="0"/>
              </a:rPr>
              <a:t> </a:t>
            </a:r>
            <a:r>
              <a:rPr lang="en-GB" sz="2000" dirty="0" smtClean="0">
                <a:cs typeface="Arial" pitchFamily="34" charset="0"/>
              </a:rPr>
              <a:t>    researcher capabilities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sz="2000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sz="2000" dirty="0" smtClean="0">
              <a:cs typeface="Arial" pitchFamily="34" charset="0"/>
            </a:endParaRPr>
          </a:p>
          <a:p>
            <a:pPr>
              <a:defRPr/>
            </a:pPr>
            <a:endParaRPr lang="en-GB" sz="2000" dirty="0" smtClean="0"/>
          </a:p>
        </p:txBody>
      </p:sp>
      <p:pic>
        <p:nvPicPr>
          <p:cNvPr id="5124" name="Picture 5" descr="http://www.vitae.ac.uk/CMS/files/upload/day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508500"/>
            <a:ext cx="23114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-26988"/>
            <a:ext cx="6769100" cy="675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1" t="1700" r="975" b="5656"/>
          <a:stretch/>
        </p:blipFill>
        <p:spPr>
          <a:xfrm>
            <a:off x="1403648" y="1336179"/>
            <a:ext cx="4032448" cy="4032448"/>
          </a:xfrm>
          <a:prstGeom prst="ellipse">
            <a:avLst/>
          </a:prstGeom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02" t="16243" r="17120" b="19817"/>
          <a:stretch/>
        </p:blipFill>
        <p:spPr bwMode="auto">
          <a:xfrm>
            <a:off x="2051720" y="1957589"/>
            <a:ext cx="2717970" cy="2839563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818313" y="2205038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en-GB" sz="2000">
                <a:cs typeface="Arial" pitchFamily="34" charset="0"/>
              </a:rPr>
              <a:t>4 domains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04025" y="2636838"/>
            <a:ext cx="235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en-GB" sz="2000">
                <a:cs typeface="Arial" pitchFamily="34" charset="0"/>
              </a:rPr>
              <a:t>12 sub-domains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24663" y="3068638"/>
            <a:ext cx="213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en-GB" sz="2000">
                <a:cs typeface="Arial" pitchFamily="34" charset="0"/>
              </a:rPr>
              <a:t>63 descriptors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Development of the 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lnSpc>
                <a:spcPct val="90000"/>
              </a:lnSpc>
              <a:defRPr/>
            </a:pPr>
            <a:r>
              <a:rPr lang="en-GB" sz="2400" dirty="0" smtClean="0"/>
              <a:t>Designed by researchers for researchers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Framework informed by l</a:t>
            </a:r>
            <a:r>
              <a:rPr lang="en-GB" sz="2400" dirty="0"/>
              <a:t>iterature </a:t>
            </a:r>
            <a:r>
              <a:rPr lang="en-GB" sz="2400" dirty="0" smtClean="0"/>
              <a:t>surveys and empirical data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&gt;100 interviews with experienced researchers: range of experiences, institution types, geographical context, disciplines and demographics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&gt;1000 characteristics and variants, clustered into common groups</a:t>
            </a:r>
          </a:p>
          <a:p>
            <a:pPr eaLnBrk="1" hangingPunct="1">
              <a:defRPr/>
            </a:pPr>
            <a:r>
              <a:rPr lang="en-GB" sz="2400" dirty="0" smtClean="0"/>
              <a:t>Refined using feedback from specialist groups, sector-wide consultation, non-HE employers and validation with senior academics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en-GB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3" y="260350"/>
            <a:ext cx="6118225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Researcher Development Statement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43025"/>
            <a:ext cx="79248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smtClean="0">
                <a:solidFill>
                  <a:srgbClr val="000000"/>
                </a:solidFill>
              </a:rPr>
              <a:t>The </a:t>
            </a:r>
            <a:r>
              <a:rPr lang="en-GB" sz="2400" smtClean="0">
                <a:solidFill>
                  <a:srgbClr val="000000"/>
                </a:solidFill>
              </a:rPr>
              <a:t>Researcher Development Statement </a:t>
            </a:r>
            <a:r>
              <a:rPr lang="en-US" sz="2400" smtClean="0">
                <a:solidFill>
                  <a:srgbClr val="000000"/>
                </a:solidFill>
              </a:rPr>
              <a:t>(RDS) is the strategic statement of the RDF:</a:t>
            </a:r>
            <a:br>
              <a:rPr lang="en-US" sz="2400" smtClean="0">
                <a:solidFill>
                  <a:srgbClr val="000000"/>
                </a:solidFill>
              </a:rPr>
            </a:br>
            <a:endParaRPr lang="en-GB" sz="140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GB" sz="2200" smtClean="0">
                <a:solidFill>
                  <a:srgbClr val="000000"/>
                </a:solidFill>
              </a:rPr>
              <a:t>for policy makers and research organisations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GB" sz="2200" smtClean="0">
                <a:solidFill>
                  <a:srgbClr val="000000"/>
                </a:solidFill>
              </a:rPr>
              <a:t>endorsed by over 30 stakeholders including the Research Councils, QAA and the funding councils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200" smtClean="0">
                <a:solidFill>
                  <a:srgbClr val="000000"/>
                </a:solidFill>
              </a:rPr>
              <a:t>an evolution of the Research Councils’ Joint Skills Statement (JSS) </a:t>
            </a:r>
            <a:r>
              <a:rPr lang="en-GB" sz="2200" smtClean="0">
                <a:solidFill>
                  <a:srgbClr val="000000"/>
                </a:solidFill>
              </a:rPr>
              <a:t/>
            </a:r>
            <a:br>
              <a:rPr lang="en-GB" sz="2200" smtClean="0">
                <a:solidFill>
                  <a:srgbClr val="000000"/>
                </a:solidFill>
              </a:rPr>
            </a:br>
            <a:endParaRPr lang="en-GB" sz="2200" smtClean="0">
              <a:solidFill>
                <a:srgbClr val="000000"/>
              </a:solidFill>
            </a:endParaRPr>
          </a:p>
          <a:p>
            <a:r>
              <a:rPr lang="en-GB" sz="2400" smtClean="0"/>
              <a:t>The RDS and RDF together provide: </a:t>
            </a:r>
          </a:p>
          <a:p>
            <a:pPr lvl="1"/>
            <a:r>
              <a:rPr lang="en-GB" sz="2200" smtClean="0"/>
              <a:t>strategic statement (RDS) </a:t>
            </a:r>
          </a:p>
          <a:p>
            <a:pPr lvl="1"/>
            <a:r>
              <a:rPr lang="en-GB" sz="2200" smtClean="0"/>
              <a:t>operational framework (RDF) </a:t>
            </a:r>
            <a:endParaRPr lang="en-US" sz="2200" smtClean="0">
              <a:solidFill>
                <a:srgbClr val="000000"/>
              </a:solidFill>
            </a:endParaRP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3983038"/>
            <a:ext cx="25590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5888"/>
            <a:ext cx="6626225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68313" y="2565400"/>
            <a:ext cx="935037" cy="39528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48050" y="1143000"/>
            <a:ext cx="1439863" cy="1984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979613" y="1196975"/>
            <a:ext cx="1052512" cy="1984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659563" y="1844675"/>
            <a:ext cx="26654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Blip>
                <a:blip r:embed="rId5"/>
              </a:buBlip>
              <a:defRPr/>
            </a:pPr>
            <a:r>
              <a:rPr lang="en-GB" sz="1800" dirty="0" smtClean="0">
                <a:cs typeface="Arial" pitchFamily="34" charset="0"/>
              </a:rPr>
              <a:t>Enterprise/Intra</a:t>
            </a:r>
          </a:p>
          <a:p>
            <a:pPr>
              <a:buFontTx/>
              <a:buBlip>
                <a:blip r:embed="rId5"/>
              </a:buBlip>
              <a:defRPr/>
            </a:pPr>
            <a:r>
              <a:rPr lang="en-GB" sz="1800" dirty="0" smtClean="0">
                <a:cs typeface="Arial" pitchFamily="34" charset="0"/>
              </a:rPr>
              <a:t>Information Literacy</a:t>
            </a:r>
          </a:p>
          <a:p>
            <a:pPr>
              <a:buFontTx/>
              <a:buBlip>
                <a:blip r:embed="rId5"/>
              </a:buBlip>
              <a:defRPr/>
            </a:pPr>
            <a:r>
              <a:rPr lang="en-GB" sz="1800" dirty="0" smtClean="0">
                <a:cs typeface="Arial" pitchFamily="34" charset="0"/>
              </a:rPr>
              <a:t>Teaching</a:t>
            </a:r>
          </a:p>
          <a:p>
            <a:pPr>
              <a:buFontTx/>
              <a:buBlip>
                <a:blip r:embed="rId5"/>
              </a:buBlip>
              <a:defRPr/>
            </a:pPr>
            <a:r>
              <a:rPr lang="en-GB" sz="1800" dirty="0" smtClean="0">
                <a:cs typeface="Arial" pitchFamily="34" charset="0"/>
              </a:rPr>
              <a:t>Public Engagement</a:t>
            </a:r>
          </a:p>
          <a:p>
            <a:pPr>
              <a:buFontTx/>
              <a:buBlip>
                <a:blip r:embed="rId5"/>
              </a:buBlip>
              <a:defRPr/>
            </a:pPr>
            <a:r>
              <a:rPr lang="en-GB" sz="1800" dirty="0" smtClean="0">
                <a:cs typeface="Arial" pitchFamily="34" charset="0"/>
              </a:rPr>
              <a:t>Leadership</a:t>
            </a:r>
          </a:p>
          <a:p>
            <a:pPr>
              <a:buFontTx/>
              <a:buBlip>
                <a:blip r:embed="rId5"/>
              </a:buBlip>
              <a:defRPr/>
            </a:pPr>
            <a:r>
              <a:rPr lang="en-GB" sz="1800" dirty="0" smtClean="0">
                <a:cs typeface="Arial" pitchFamily="34" charset="0"/>
              </a:rPr>
              <a:t>Employability</a:t>
            </a:r>
          </a:p>
          <a:p>
            <a:pPr>
              <a:buFontTx/>
              <a:buNone/>
              <a:defRPr/>
            </a:pPr>
            <a:endParaRPr lang="en-GB" sz="2000" dirty="0" smtClean="0"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GB" sz="2200" dirty="0" smtClean="0">
                <a:cs typeface="Arial" pitchFamily="34" charset="0"/>
              </a:rPr>
              <a:t/>
            </a:r>
            <a:br>
              <a:rPr lang="en-GB" sz="2200" dirty="0" smtClean="0">
                <a:cs typeface="Arial" pitchFamily="34" charset="0"/>
              </a:rPr>
            </a:br>
            <a:endParaRPr lang="en-GB" sz="18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08013" y="269875"/>
            <a:ext cx="6118225" cy="1143000"/>
          </a:xfrm>
        </p:spPr>
        <p:txBody>
          <a:bodyPr/>
          <a:lstStyle/>
          <a:p>
            <a:r>
              <a:rPr lang="en-GB" sz="2800" smtClean="0">
                <a:solidFill>
                  <a:srgbClr val="00B050"/>
                </a:solidFill>
                <a:cs typeface="Arial" pitchFamily="34" charset="0"/>
              </a:rPr>
              <a:t>What is a lens on the Vitae</a:t>
            </a:r>
            <a:br>
              <a:rPr lang="en-GB" sz="2800" smtClean="0">
                <a:solidFill>
                  <a:srgbClr val="00B050"/>
                </a:solidFill>
                <a:cs typeface="Arial" pitchFamily="34" charset="0"/>
              </a:rPr>
            </a:br>
            <a:r>
              <a:rPr lang="en-GB" sz="2800" smtClean="0"/>
              <a:t>Researcher Development Framework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7924800" cy="3886200"/>
          </a:xfrm>
        </p:spPr>
        <p:txBody>
          <a:bodyPr/>
          <a:lstStyle/>
          <a:p>
            <a:pPr>
              <a:buFontTx/>
              <a:buBlip>
                <a:blip r:embed="rId3"/>
              </a:buBlip>
              <a:defRPr/>
            </a:pPr>
            <a:r>
              <a:rPr lang="en-GB" sz="2000" dirty="0" smtClean="0">
                <a:cs typeface="Arial" pitchFamily="34" charset="0"/>
              </a:rPr>
              <a:t>Using the RDF, a lens provides an overview of the key knowledge, behaviour and attributes developed by researchers</a:t>
            </a:r>
          </a:p>
          <a:p>
            <a:pPr>
              <a:buFontTx/>
              <a:buNone/>
              <a:defRPr/>
            </a:pPr>
            <a:r>
              <a:rPr lang="en-GB" sz="2000" dirty="0" smtClean="0">
                <a:cs typeface="Arial" pitchFamily="34" charset="0"/>
              </a:rPr>
              <a:t>	that can be acquired through, or used in, particular areas such as enterprise, information literacy, teaching </a:t>
            </a:r>
            <a:r>
              <a:rPr lang="en-GB" sz="2000" dirty="0" err="1" smtClean="0">
                <a:cs typeface="Arial" pitchFamily="34" charset="0"/>
              </a:rPr>
              <a:t>etc</a:t>
            </a:r>
            <a:endParaRPr lang="en-GB" sz="2000" dirty="0" smtClean="0"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en-GB" sz="2000" dirty="0" smtClean="0"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en-GB" sz="2000" dirty="0" smtClean="0">
                <a:cs typeface="Arial" pitchFamily="34" charset="0"/>
              </a:rPr>
              <a:t>Two types of lens development: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GB" sz="2000" dirty="0" smtClean="0">
                <a:cs typeface="Arial" pitchFamily="34" charset="0"/>
              </a:rPr>
              <a:t>Direct focus - Lenses derived from the Vitae </a:t>
            </a:r>
            <a:r>
              <a:rPr lang="en-GB" sz="2000" dirty="0" smtClean="0"/>
              <a:t>Researcher Development Framework 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GB" sz="2000" dirty="0" smtClean="0">
                <a:cs typeface="Arial" pitchFamily="34" charset="0"/>
              </a:rPr>
              <a:t>Bridging/mapping - Lenses mapped to existing frameworks, set of professional standards or protocols </a:t>
            </a:r>
          </a:p>
          <a:p>
            <a:pPr>
              <a:buFontTx/>
              <a:buNone/>
              <a:defRPr/>
            </a:pPr>
            <a:endParaRPr lang="en-GB" sz="2000" dirty="0" smtClean="0"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GB" sz="2200" dirty="0" smtClean="0">
                <a:cs typeface="Arial" pitchFamily="34" charset="0"/>
              </a:rPr>
              <a:t/>
            </a:r>
            <a:br>
              <a:rPr lang="en-GB" sz="2200" dirty="0" smtClean="0">
                <a:cs typeface="Arial" pitchFamily="34" charset="0"/>
              </a:rPr>
            </a:br>
            <a:endParaRPr lang="en-GB" sz="1800" dirty="0" smtClean="0">
              <a:cs typeface="Arial" pitchFamily="34" charset="0"/>
            </a:endParaRPr>
          </a:p>
        </p:txBody>
      </p:sp>
      <p:pic>
        <p:nvPicPr>
          <p:cNvPr id="10244" name="Picture 5" descr="C:\Documents and Settings\jr\Local Settings\Temporary Internet Files\Content.IE5\PYMM63CI\MP90040654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941888"/>
            <a:ext cx="24479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Society of College, National and University Libraries</a:t>
            </a:r>
          </a:p>
        </p:txBody>
      </p:sp>
      <p:pic>
        <p:nvPicPr>
          <p:cNvPr id="11267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5733" t="42085" r="28732" b="15646"/>
          <a:stretch>
            <a:fillRect/>
          </a:stretch>
        </p:blipFill>
        <p:spPr>
          <a:xfrm>
            <a:off x="608013" y="2022475"/>
            <a:ext cx="7924800" cy="319405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tae">
  <a:themeElements>
    <a:clrScheme name="Vita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ta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ta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a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a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a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a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a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a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Vitae</Template>
  <TotalTime>1842</TotalTime>
  <Words>685</Words>
  <Application>Microsoft Office PowerPoint</Application>
  <PresentationFormat>On-screen Show (4:3)</PresentationFormat>
  <Paragraphs>132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Lucida Grande</vt:lpstr>
      <vt:lpstr>Vitae</vt:lpstr>
      <vt:lpstr>DaMSSI – ABC: Researcher Development Framework 18 April 2013 </vt:lpstr>
      <vt:lpstr>Vitae vision and aims</vt:lpstr>
      <vt:lpstr>Vitae Researcher Development Framework</vt:lpstr>
      <vt:lpstr>Slide 4</vt:lpstr>
      <vt:lpstr>Development of the RDF</vt:lpstr>
      <vt:lpstr>Researcher Development Statement</vt:lpstr>
      <vt:lpstr>Slide 7</vt:lpstr>
      <vt:lpstr>What is a lens on the Vitae Researcher Development Framework</vt:lpstr>
      <vt:lpstr>Society of College, National and University Libraries</vt:lpstr>
      <vt:lpstr>Information literacy taxonomy</vt:lpstr>
      <vt:lpstr>Information literacy lens</vt:lpstr>
      <vt:lpstr>Information literacy lens</vt:lpstr>
      <vt:lpstr>Information literacy lens</vt:lpstr>
      <vt:lpstr>Using a lens</vt:lpstr>
      <vt:lpstr>Slide 15</vt:lpstr>
      <vt:lpstr>Slide 16</vt:lpstr>
      <vt:lpstr>Using a lens</vt:lpstr>
      <vt:lpstr>Mapping resources to the RDF </vt:lpstr>
      <vt:lpstr>Mapping resources to the RDF </vt:lpstr>
      <vt:lpstr>DaMSSI – ABC: Database of Practice   </vt:lpstr>
      <vt:lpstr>Database of Practice </vt:lpstr>
      <vt:lpstr>Database of Practice </vt:lpstr>
    </vt:vector>
  </TitlesOfParts>
  <Company>CRAC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Vitae Connections  10 November 2010</dc:title>
  <dc:creator>jr</dc:creator>
  <cp:lastModifiedBy>jd162a</cp:lastModifiedBy>
  <cp:revision>55</cp:revision>
  <cp:lastPrinted>2013-04-17T17:09:08Z</cp:lastPrinted>
  <dcterms:created xsi:type="dcterms:W3CDTF">2010-11-09T13:23:34Z</dcterms:created>
  <dcterms:modified xsi:type="dcterms:W3CDTF">2013-05-14T09:08:12Z</dcterms:modified>
</cp:coreProperties>
</file>